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858D1F-A8C7-4DD3-9227-82D4320B0D69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CD1565-580E-4B76-B9A6-0D51D6ED2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ome\Downloads\&#1048;&#1089;&#1090;&#1086;&#1088;&#1080;&#1103;%20&#1057;&#1064;&#1040;.%20&#1056;&#1072;&#1073;&#1099;%20&#1080;%20&#1088;&#1072;&#1073;&#1089;&#1090;&#1074;&#1086;.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Autofit/>
          </a:bodyPr>
          <a:lstStyle/>
          <a:p>
            <a:r>
              <a:rPr lang="ru-RU" sz="4800" dirty="0" smtClean="0"/>
              <a:t>3 </a:t>
            </a:r>
            <a:r>
              <a:rPr lang="ru-RU" sz="4800" dirty="0" err="1" smtClean="0"/>
              <a:t>сiчня</a:t>
            </a:r>
            <a:r>
              <a:rPr lang="ru-RU" sz="4800" dirty="0" smtClean="0"/>
              <a:t> 1857 р. </a:t>
            </a:r>
            <a:r>
              <a:rPr lang="ru-RU" sz="4800" dirty="0" err="1" smtClean="0"/>
              <a:t>Олександр</a:t>
            </a:r>
            <a:r>
              <a:rPr lang="ru-RU" sz="4800" dirty="0" smtClean="0"/>
              <a:t> </a:t>
            </a:r>
            <a:r>
              <a:rPr lang="en-US" sz="4800" dirty="0" smtClean="0"/>
              <a:t>II </a:t>
            </a:r>
            <a:r>
              <a:rPr lang="ru-RU" sz="4800" dirty="0" smtClean="0"/>
              <a:t>почав  </a:t>
            </a:r>
            <a:r>
              <a:rPr lang="ru-RU" sz="4800" dirty="0" err="1" smtClean="0"/>
              <a:t>засiдати</a:t>
            </a:r>
            <a:r>
              <a:rPr lang="ru-RU" sz="4800" dirty="0" smtClean="0"/>
              <a:t> </a:t>
            </a:r>
            <a:r>
              <a:rPr lang="ru-RU" sz="4800" dirty="0" err="1" smtClean="0"/>
              <a:t>Таємнии</a:t>
            </a:r>
            <a:r>
              <a:rPr lang="ru-RU" sz="4800" dirty="0" smtClean="0"/>
              <a:t> </a:t>
            </a:r>
            <a:r>
              <a:rPr lang="ru-RU" sz="4800" dirty="0" err="1" smtClean="0"/>
              <a:t>комiтет</a:t>
            </a:r>
            <a:r>
              <a:rPr lang="ru-RU" sz="4800" dirty="0" smtClean="0"/>
              <a:t> «для </a:t>
            </a:r>
            <a:r>
              <a:rPr lang="ru-RU" sz="4800" dirty="0" err="1" smtClean="0"/>
              <a:t>обговорення</a:t>
            </a:r>
            <a:r>
              <a:rPr lang="ru-RU" sz="4800" dirty="0" smtClean="0"/>
              <a:t> </a:t>
            </a:r>
            <a:r>
              <a:rPr lang="ru-RU" sz="4800" dirty="0" err="1" smtClean="0"/>
              <a:t>заходiв</a:t>
            </a:r>
            <a:r>
              <a:rPr lang="ru-RU" sz="4800" dirty="0" smtClean="0"/>
              <a:t> по </a:t>
            </a:r>
            <a:r>
              <a:rPr lang="ru-RU" sz="4800" dirty="0" err="1" smtClean="0"/>
              <a:t>влаштуванню</a:t>
            </a:r>
            <a:r>
              <a:rPr lang="ru-RU" sz="4800" dirty="0" smtClean="0"/>
              <a:t> </a:t>
            </a:r>
            <a:r>
              <a:rPr lang="ru-RU" sz="4800" dirty="0" err="1" smtClean="0"/>
              <a:t>побуту</a:t>
            </a:r>
            <a:r>
              <a:rPr lang="ru-RU" sz="4800" dirty="0" smtClean="0"/>
              <a:t> </a:t>
            </a:r>
            <a:r>
              <a:rPr lang="ru-RU" sz="4800" dirty="0" err="1" smtClean="0"/>
              <a:t>помiщицьких</a:t>
            </a:r>
            <a:r>
              <a:rPr lang="ru-RU" sz="4800" dirty="0" smtClean="0"/>
              <a:t> селян»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032448"/>
          </a:xfrm>
        </p:spPr>
        <p:txBody>
          <a:bodyPr/>
          <a:lstStyle/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Протягом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1858 р. в губерн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ях Європейської Росії, в тому числ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в Україн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були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губернськ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дворянськ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тети.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800" b="0" dirty="0" smtClean="0"/>
              <a:t>Селяни виступали за </a:t>
            </a:r>
            <a:r>
              <a:rPr lang="ru-RU" sz="1800" b="0" dirty="0" smtClean="0"/>
              <a:t>так званий </a:t>
            </a:r>
            <a:r>
              <a:rPr lang="ru-RU" sz="1800" b="0" dirty="0" err="1" smtClean="0"/>
              <a:t>американський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або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фермерський</a:t>
            </a:r>
            <a:r>
              <a:rPr lang="ru-RU" sz="1800" b="0" dirty="0" smtClean="0"/>
              <a:t> шлях </a:t>
            </a:r>
            <a:r>
              <a:rPr lang="ru-RU" sz="1800" b="0" dirty="0" err="1" smtClean="0"/>
              <a:t>розвитку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капiталiзму</a:t>
            </a:r>
            <a:r>
              <a:rPr lang="ru-RU" sz="1800" b="0" dirty="0" smtClean="0"/>
              <a:t>.</a:t>
            </a:r>
            <a:endParaRPr lang="ru-RU" sz="1800" dirty="0"/>
          </a:p>
        </p:txBody>
      </p:sp>
      <p:pic>
        <p:nvPicPr>
          <p:cNvPr id="7" name="Содержимое 6" descr="Husarivka_0039_1-290x29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2" y="2204864"/>
            <a:ext cx="3744416" cy="3888432"/>
          </a:xfrm>
        </p:spPr>
      </p:pic>
      <p:pic>
        <p:nvPicPr>
          <p:cNvPr id="8" name="Содержимое 7" descr="латиф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204864"/>
            <a:ext cx="3672408" cy="3888431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sz="1800" b="0" dirty="0" err="1" smtClean="0"/>
              <a:t>Поміщики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намагалися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спрямувати</a:t>
            </a:r>
            <a:r>
              <a:rPr lang="ru-RU" sz="1800" b="0" dirty="0" smtClean="0"/>
              <a:t> село по так званому </a:t>
            </a:r>
            <a:r>
              <a:rPr lang="ru-RU" sz="1800" b="0" dirty="0" err="1" smtClean="0"/>
              <a:t>прусському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латифундiальному</a:t>
            </a:r>
            <a:r>
              <a:rPr lang="ru-RU" sz="1800" b="0" dirty="0" smtClean="0"/>
              <a:t> шляху </a:t>
            </a:r>
            <a:r>
              <a:rPr lang="ru-RU" sz="1800" b="0" dirty="0" err="1" smtClean="0"/>
              <a:t>розвитку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капiталiзму</a:t>
            </a:r>
            <a:r>
              <a:rPr lang="ru-RU" sz="1800" b="0" dirty="0" smtClean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33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033587"/>
            <a:ext cx="8136904" cy="42037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Але через те що селяни тодi не могли пiднятися на широку, вiдкриту, свiдому боротьбу за революцiйне знищення крiпосного права, царизмовi i помiщикам удалося провести реформу, виходячи з власних iнтepeciв.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avrov_aleksand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4680520" cy="521736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19 лютого 1861 р. </a:t>
            </a:r>
            <a:r>
              <a:rPr lang="ru-RU" sz="2800" dirty="0" err="1" smtClean="0">
                <a:solidFill>
                  <a:schemeClr val="tx1"/>
                </a:solidFill>
              </a:rPr>
              <a:t>манiфест</a:t>
            </a:r>
            <a:r>
              <a:rPr lang="ru-RU" sz="2800" dirty="0" smtClean="0">
                <a:solidFill>
                  <a:schemeClr val="tx1"/>
                </a:solidFill>
              </a:rPr>
              <a:t>  та Положення про скасування крiпосного права пiдписав цар Олександр ІІ.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rgbClr val="FFEFD1">
                <a:alpha val="88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764085e2b43ce073ecd036d16152e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7704856" cy="403244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Опублiкованi вони були 5 березня.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75252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Манiфест i Положення вирiшували основнi питання, пов'язанi iз скасуванням крiпосного права: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1) л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кв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дац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я особистої залежност</a:t>
            </a:r>
            <a:r>
              <a:rPr lang="en-US" sz="2000" dirty="0" smtClean="0">
                <a:solidFill>
                  <a:schemeClr val="tx1"/>
                </a:solidFill>
              </a:rPr>
              <a:t>i </a:t>
            </a:r>
            <a:r>
              <a:rPr lang="ru-RU" sz="2000" dirty="0" smtClean="0">
                <a:solidFill>
                  <a:schemeClr val="tx1"/>
                </a:solidFill>
              </a:rPr>
              <a:t>селян в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д пом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щик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в, </a:t>
            </a:r>
            <a:r>
              <a:rPr lang="en-US" sz="2000" dirty="0" smtClean="0">
                <a:solidFill>
                  <a:schemeClr val="tx1"/>
                </a:solidFill>
              </a:rPr>
              <a:t>ix </a:t>
            </a:r>
            <a:r>
              <a:rPr lang="ru-RU" sz="2000" dirty="0" smtClean="0">
                <a:solidFill>
                  <a:schemeClr val="tx1"/>
                </a:solidFill>
              </a:rPr>
              <a:t>особисте зв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льнення </a:t>
            </a:r>
            <a:r>
              <a:rPr lang="en-US" sz="2000" dirty="0" smtClean="0">
                <a:solidFill>
                  <a:schemeClr val="tx1"/>
                </a:solidFill>
              </a:rPr>
              <a:t>i </a:t>
            </a:r>
            <a:r>
              <a:rPr lang="ru-RU" sz="2000" dirty="0" smtClean="0">
                <a:solidFill>
                  <a:schemeClr val="tx1"/>
                </a:solidFill>
              </a:rPr>
              <a:t>створення </a:t>
            </a:r>
            <a:r>
              <a:rPr lang="en-US" sz="2000" dirty="0" smtClean="0">
                <a:solidFill>
                  <a:schemeClr val="tx1"/>
                </a:solidFill>
              </a:rPr>
              <a:t>op</a:t>
            </a:r>
            <a:r>
              <a:rPr lang="ru-RU" sz="2000" dirty="0" smtClean="0">
                <a:solidFill>
                  <a:schemeClr val="tx1"/>
                </a:solidFill>
              </a:rPr>
              <a:t>г</a:t>
            </a:r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ru-RU" sz="2000" dirty="0" smtClean="0">
                <a:solidFill>
                  <a:schemeClr val="tx1"/>
                </a:solidFill>
              </a:rPr>
              <a:t>нів селянського управл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ння; 2) над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лення селян землею </a:t>
            </a:r>
            <a:r>
              <a:rPr lang="en-US" sz="2000" dirty="0" smtClean="0">
                <a:solidFill>
                  <a:schemeClr val="tx1"/>
                </a:solidFill>
              </a:rPr>
              <a:t>i </a:t>
            </a:r>
            <a:r>
              <a:rPr lang="ru-RU" sz="2000" dirty="0" smtClean="0">
                <a:solidFill>
                  <a:schemeClr val="tx1"/>
                </a:solidFill>
              </a:rPr>
              <a:t>визначення за неї повинностей; 3) викуп селянських над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л</a:t>
            </a:r>
            <a:r>
              <a:rPr lang="en-US" sz="2000" dirty="0" smtClean="0">
                <a:solidFill>
                  <a:schemeClr val="tx1"/>
                </a:solidFill>
              </a:rPr>
              <a:t>i</a:t>
            </a:r>
            <a:r>
              <a:rPr lang="ru-RU" sz="2000" dirty="0" smtClean="0">
                <a:solidFill>
                  <a:schemeClr val="tx1"/>
                </a:solidFill>
              </a:rPr>
              <a:t>в.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3333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2"/>
            <a:ext cx="4059238" cy="4536503"/>
          </a:xfrm>
        </p:spPr>
      </p:pic>
      <p:pic>
        <p:nvPicPr>
          <p:cNvPr id="6" name="Содержимое 5" descr="27.thumbnai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556792"/>
            <a:ext cx="3960440" cy="45365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19 </a:t>
            </a:r>
            <a:r>
              <a:rPr lang="ru-RU" sz="3200" dirty="0" err="1" smtClean="0">
                <a:solidFill>
                  <a:schemeClr val="tx1"/>
                </a:solidFill>
              </a:rPr>
              <a:t>червня</a:t>
            </a:r>
            <a:r>
              <a:rPr lang="ru-RU" sz="3200" dirty="0" smtClean="0">
                <a:solidFill>
                  <a:schemeClr val="tx1"/>
                </a:solidFill>
              </a:rPr>
              <a:t> 1862 року Авраам </a:t>
            </a:r>
            <a:r>
              <a:rPr lang="ru-RU" sz="3200" dirty="0" err="1" smtClean="0">
                <a:solidFill>
                  <a:schemeClr val="tx1"/>
                </a:solidFill>
              </a:rPr>
              <a:t>Лінкольн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прийняв</a:t>
            </a:r>
            <a:r>
              <a:rPr lang="ru-RU" sz="3200" dirty="0" smtClean="0">
                <a:solidFill>
                  <a:schemeClr val="tx1"/>
                </a:solidFill>
              </a:rPr>
              <a:t> закон про </a:t>
            </a:r>
            <a:r>
              <a:rPr lang="ru-RU" sz="3200" dirty="0" err="1" smtClean="0">
                <a:solidFill>
                  <a:schemeClr val="tx1"/>
                </a:solidFill>
              </a:rPr>
              <a:t>відміну</a:t>
            </a:r>
            <a:r>
              <a:rPr lang="ru-RU" sz="3200" dirty="0" smtClean="0">
                <a:solidFill>
                  <a:schemeClr val="tx1"/>
                </a:solidFill>
              </a:rPr>
              <a:t> рабства в США.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6" name="История США. Рабы и рабство.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340768"/>
            <a:ext cx="8136904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07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</TotalTime>
  <Words>225</Words>
  <Application>Microsoft Office PowerPoint</Application>
  <PresentationFormat>Экран (4:3)</PresentationFormat>
  <Paragraphs>10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Протягом  1858 р. в губернiях Європейської Росії, в тому числi и в Українi, були cтвopeнi губернськi дворянськi комiтети.</vt:lpstr>
      <vt:lpstr>Слайд 3</vt:lpstr>
      <vt:lpstr>Але через те що селяни тодi не могли пiднятися на широку, вiдкриту, свiдому боротьбу за революцiйне знищення крiпосного права, царизмовi i помiщикам удалося провести реформу, виходячи з власних iнтepeciв.</vt:lpstr>
      <vt:lpstr>19 лютого 1861 р. манiфест  та Положення про скасування крiпосного права пiдписав цар Олександр ІІ.</vt:lpstr>
      <vt:lpstr>Опублiкованi вони були 5 березня.</vt:lpstr>
      <vt:lpstr>Манiфест i Положення вирiшували основнi питання, пов'язанi iз скасуванням крiпосного права:</vt:lpstr>
      <vt:lpstr>1) лiквiдацiя особистої залежностi селян вiд помiщикiв, ix особисте звiльнення i створення opгaнів селянського управлiння; 2) надiлення селян землею i визначення за неї повинностей; 3) викуп селянських надiлiв.</vt:lpstr>
      <vt:lpstr>19 червня 1862 року Авраам Лінкольн прийняв закон про відміну рабства в США.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6</cp:revision>
  <dcterms:created xsi:type="dcterms:W3CDTF">2012-04-08T10:14:42Z</dcterms:created>
  <dcterms:modified xsi:type="dcterms:W3CDTF">2012-04-08T11:03:18Z</dcterms:modified>
</cp:coreProperties>
</file>